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46" d="100"/>
          <a:sy n="46" d="100"/>
        </p:scale>
        <p:origin x="13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215277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4" name="Shape 2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 HTTP, the browser sends an HTTP request.</a:t>
            </a:r>
          </a:p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webserver application program sends back an HTTP response message.</a:t>
            </a:r>
          </a:p>
        </p:txBody>
      </p:sp>
    </p:spTree>
    <p:extLst>
      <p:ext uri="{BB962C8B-B14F-4D97-AF65-F5344CB8AC3E}">
        <p14:creationId xmlns:p14="http://schemas.microsoft.com/office/powerpoint/2010/main" val="1055538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>
            <a:noAutofit/>
          </a:bodyPr>
          <a:lstStyle>
            <a:lvl1pPr marL="8890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defTabSz="914400">
              <a:defRPr sz="5800" b="1">
                <a:solidFill>
                  <a:srgbClr val="8A8AB2"/>
                </a:solidFill>
                <a:effectLst>
                  <a:outerShdw blurRad="114300" dist="101600" dir="2700000" rotWithShape="0">
                    <a:srgbClr val="000000">
                      <a:alpha val="20000"/>
                    </a:srgbClr>
                  </a:outerShdw>
                </a:effectLst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Shape 127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695597" indent="-558437" defTabSz="914400">
              <a:spcBef>
                <a:spcPts val="600"/>
              </a:spcBef>
              <a:buClr>
                <a:srgbClr val="000000"/>
              </a:buClr>
              <a:buSzPct val="65000"/>
              <a:buFont typeface="Wingdings 2"/>
              <a:buChar char=""/>
              <a:defRPr sz="3800">
                <a:latin typeface="Corbel"/>
                <a:ea typeface="Corbel"/>
                <a:cs typeface="Corbel"/>
                <a:sym typeface="Corbel"/>
              </a:defRPr>
            </a:lvl1pPr>
            <a:lvl2pPr marL="1034033" indent="-448817" defTabSz="914400">
              <a:spcBef>
                <a:spcPts val="600"/>
              </a:spcBef>
              <a:buClr>
                <a:srgbClr val="000000"/>
              </a:buClr>
              <a:buSzPct val="80000"/>
              <a:buFont typeface="Wingdings 2"/>
              <a:buChar char="◼"/>
              <a:defRPr sz="3800">
                <a:latin typeface="Corbel"/>
                <a:ea typeface="Corbel"/>
                <a:cs typeface="Corbel"/>
                <a:sym typeface="Corbel"/>
              </a:defRPr>
            </a:lvl2pPr>
            <a:lvl3pPr marL="1300110" indent="-394854" defTabSz="914400">
              <a:spcBef>
                <a:spcPts val="600"/>
              </a:spcBef>
              <a:buClr>
                <a:srgbClr val="000000"/>
              </a:buClr>
              <a:buSzPct val="95000"/>
              <a:buFont typeface="Wingdings 2"/>
              <a:buChar char="▫"/>
              <a:defRPr sz="3800">
                <a:latin typeface="Corbel"/>
                <a:ea typeface="Corbel"/>
                <a:cs typeface="Corbel"/>
                <a:sym typeface="Corbel"/>
              </a:defRPr>
            </a:lvl3pPr>
            <a:lvl4pPr marL="1517903" indent="-347472" defTabSz="914400">
              <a:spcBef>
                <a:spcPts val="600"/>
              </a:spcBef>
              <a:buClr>
                <a:srgbClr val="000000"/>
              </a:buClr>
              <a:buSzPct val="100000"/>
              <a:buFont typeface="Wingdings 2"/>
              <a:buChar char=""/>
              <a:defRPr sz="3800">
                <a:latin typeface="Corbel"/>
                <a:ea typeface="Corbel"/>
                <a:cs typeface="Corbel"/>
                <a:sym typeface="Corbel"/>
              </a:defRPr>
            </a:lvl4pPr>
            <a:lvl5pPr marL="1709927" indent="-347472" defTabSz="914400">
              <a:spcBef>
                <a:spcPts val="600"/>
              </a:spcBef>
              <a:buClr>
                <a:srgbClr val="000000"/>
              </a:buClr>
              <a:buSzPct val="100000"/>
              <a:buFont typeface="Wingdings 2"/>
              <a:buChar char="◾"/>
              <a:defRPr sz="3800">
                <a:latin typeface="Corbel"/>
                <a:ea typeface="Corbel"/>
                <a:cs typeface="Corbel"/>
                <a:sym typeface="Corbe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hape 128"/>
          <p:cNvSpPr>
            <a:spLocks noGrp="1"/>
          </p:cNvSpPr>
          <p:nvPr>
            <p:ph type="sldNum" sz="quarter" idx="2"/>
          </p:nvPr>
        </p:nvSpPr>
        <p:spPr>
          <a:xfrm>
            <a:off x="11270826" y="9425258"/>
            <a:ext cx="1083735" cy="219969"/>
          </a:xfrm>
          <a:prstGeom prst="rect">
            <a:avLst/>
          </a:prstGeom>
        </p:spPr>
        <p:txBody>
          <a:bodyPr wrap="square" lIns="0" tIns="0" rIns="0" bIns="0" anchor="b"/>
          <a:lstStyle>
            <a:lvl1pPr algn="r" defTabSz="914400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defTabSz="914400">
              <a:defRPr sz="5800" b="1">
                <a:solidFill>
                  <a:srgbClr val="8A8AB2"/>
                </a:solidFill>
                <a:effectLst>
                  <a:outerShdw blurRad="114300" dist="101600" dir="2700000" rotWithShape="0">
                    <a:srgbClr val="000000">
                      <a:alpha val="20000"/>
                    </a:srgbClr>
                  </a:outerShdw>
                </a:effectLst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695597" indent="-558437" defTabSz="914400">
              <a:spcBef>
                <a:spcPts val="600"/>
              </a:spcBef>
              <a:buClr>
                <a:srgbClr val="000000"/>
              </a:buClr>
              <a:buSzPct val="65000"/>
              <a:buFont typeface="Wingdings 2"/>
              <a:buChar char=""/>
              <a:defRPr sz="3800">
                <a:latin typeface="Corbel"/>
                <a:ea typeface="Corbel"/>
                <a:cs typeface="Corbel"/>
                <a:sym typeface="Corbel"/>
              </a:defRPr>
            </a:lvl1pPr>
            <a:lvl2pPr marL="1034033" indent="-448817" defTabSz="914400">
              <a:spcBef>
                <a:spcPts val="600"/>
              </a:spcBef>
              <a:buClr>
                <a:srgbClr val="000000"/>
              </a:buClr>
              <a:buSzPct val="80000"/>
              <a:buFont typeface="Wingdings 2"/>
              <a:buChar char="◼"/>
              <a:defRPr sz="3800">
                <a:latin typeface="Corbel"/>
                <a:ea typeface="Corbel"/>
                <a:cs typeface="Corbel"/>
                <a:sym typeface="Corbel"/>
              </a:defRPr>
            </a:lvl2pPr>
            <a:lvl3pPr marL="1300110" indent="-394854" defTabSz="914400">
              <a:spcBef>
                <a:spcPts val="600"/>
              </a:spcBef>
              <a:buClr>
                <a:srgbClr val="000000"/>
              </a:buClr>
              <a:buSzPct val="95000"/>
              <a:buFont typeface="Wingdings 2"/>
              <a:buChar char="▫"/>
              <a:defRPr sz="3800">
                <a:latin typeface="Corbel"/>
                <a:ea typeface="Corbel"/>
                <a:cs typeface="Corbel"/>
                <a:sym typeface="Corbel"/>
              </a:defRPr>
            </a:lvl3pPr>
            <a:lvl4pPr marL="1517903" indent="-347472" defTabSz="914400">
              <a:spcBef>
                <a:spcPts val="600"/>
              </a:spcBef>
              <a:buClr>
                <a:srgbClr val="000000"/>
              </a:buClr>
              <a:buSzPct val="100000"/>
              <a:buFont typeface="Wingdings 2"/>
              <a:buChar char=""/>
              <a:defRPr sz="3800">
                <a:latin typeface="Corbel"/>
                <a:ea typeface="Corbel"/>
                <a:cs typeface="Corbel"/>
                <a:sym typeface="Corbel"/>
              </a:defRPr>
            </a:lvl4pPr>
            <a:lvl5pPr marL="1709927" indent="-347472" defTabSz="914400">
              <a:spcBef>
                <a:spcPts val="600"/>
              </a:spcBef>
              <a:buClr>
                <a:srgbClr val="000000"/>
              </a:buClr>
              <a:buSzPct val="100000"/>
              <a:buFont typeface="Wingdings 2"/>
              <a:buChar char="◾"/>
              <a:defRPr sz="3800">
                <a:latin typeface="Corbel"/>
                <a:ea typeface="Corbel"/>
                <a:cs typeface="Corbel"/>
                <a:sym typeface="Corbe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hape 137"/>
          <p:cNvSpPr>
            <a:spLocks noGrp="1"/>
          </p:cNvSpPr>
          <p:nvPr>
            <p:ph type="sldNum" sz="quarter" idx="2"/>
          </p:nvPr>
        </p:nvSpPr>
        <p:spPr>
          <a:xfrm>
            <a:off x="11270826" y="9403926"/>
            <a:ext cx="1083735" cy="241301"/>
          </a:xfrm>
          <a:prstGeom prst="rect">
            <a:avLst/>
          </a:prstGeom>
        </p:spPr>
        <p:txBody>
          <a:bodyPr wrap="square" lIns="0" tIns="0" rIns="0" bIns="0" anchor="b"/>
          <a:lstStyle>
            <a:lvl1pPr algn="r" defTabSz="914400">
              <a:defRPr sz="1600"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defTabSz="914400">
              <a:defRPr sz="5800" b="1">
                <a:solidFill>
                  <a:srgbClr val="8A8AB2"/>
                </a:solidFill>
                <a:effectLst>
                  <a:outerShdw blurRad="114300" dist="101600" dir="2700000" rotWithShape="0">
                    <a:srgbClr val="000000">
                      <a:alpha val="20000"/>
                    </a:srgbClr>
                  </a:outerShdw>
                </a:effectLst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t>Title Text</a:t>
            </a:r>
          </a:p>
        </p:txBody>
      </p:sp>
      <p:sp>
        <p:nvSpPr>
          <p:cNvPr id="145" name="Shape 145"/>
          <p:cNvSpPr>
            <a:spLocks noGrp="1"/>
          </p:cNvSpPr>
          <p:nvPr>
            <p:ph type="sldNum" sz="quarter" idx="2"/>
          </p:nvPr>
        </p:nvSpPr>
        <p:spPr>
          <a:xfrm>
            <a:off x="11270826" y="9403926"/>
            <a:ext cx="1083735" cy="241301"/>
          </a:xfrm>
          <a:prstGeom prst="rect">
            <a:avLst/>
          </a:prstGeom>
        </p:spPr>
        <p:txBody>
          <a:bodyPr wrap="square" lIns="0" tIns="0" rIns="0" bIns="0" anchor="b"/>
          <a:lstStyle>
            <a:lvl1pPr algn="r" defTabSz="914400">
              <a:defRPr sz="1600"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defTabSz="45720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xfrm>
            <a:off x="9320107" y="9124778"/>
            <a:ext cx="3034454" cy="350017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914400">
              <a:defRPr sz="16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defTabSz="45720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62" name="Shape 162"/>
          <p:cNvSpPr>
            <a:spLocks noGrp="1"/>
          </p:cNvSpPr>
          <p:nvPr>
            <p:ph type="sldNum" sz="quarter" idx="2"/>
          </p:nvPr>
        </p:nvSpPr>
        <p:spPr>
          <a:xfrm>
            <a:off x="9320107" y="9124778"/>
            <a:ext cx="3034454" cy="350017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914400">
              <a:defRPr sz="16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title"/>
          </p:nvPr>
        </p:nvSpPr>
        <p:spPr>
          <a:xfrm>
            <a:off x="650239" y="-1"/>
            <a:ext cx="11704322" cy="2016196"/>
          </a:xfrm>
          <a:prstGeom prst="rect">
            <a:avLst/>
          </a:prstGeom>
        </p:spPr>
        <p:txBody>
          <a:bodyPr lIns="130026" tIns="130026" rIns="130026" bIns="130026" anchor="b">
            <a:noAutofit/>
          </a:bodyPr>
          <a:lstStyle>
            <a:lvl1pPr algn="l" defTabSz="914400"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70" name="Shape 170"/>
          <p:cNvSpPr>
            <a:spLocks noGrp="1"/>
          </p:cNvSpPr>
          <p:nvPr>
            <p:ph type="sldNum" sz="quarter" idx="2"/>
          </p:nvPr>
        </p:nvSpPr>
        <p:spPr>
          <a:xfrm>
            <a:off x="9320107" y="8779792"/>
            <a:ext cx="3034454" cy="520701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914400">
              <a:defRPr sz="1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title"/>
          </p:nvPr>
        </p:nvSpPr>
        <p:spPr>
          <a:xfrm>
            <a:off x="650239" y="-1"/>
            <a:ext cx="11704322" cy="2016196"/>
          </a:xfrm>
          <a:prstGeom prst="rect">
            <a:avLst/>
          </a:prstGeom>
        </p:spPr>
        <p:txBody>
          <a:bodyPr lIns="130026" tIns="130026" rIns="130026" bIns="130026" anchor="b">
            <a:noAutofit/>
          </a:bodyPr>
          <a:lstStyle>
            <a:lvl1pPr algn="l" defTabSz="914400"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78" name="Shape 178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2"/>
          </a:xfrm>
          <a:prstGeom prst="rect">
            <a:avLst/>
          </a:prstGeom>
        </p:spPr>
        <p:txBody>
          <a:bodyPr lIns="130026" tIns="130026" rIns="130026" bIns="130026" anchor="t">
            <a:noAutofit/>
          </a:bodyPr>
          <a:lstStyle>
            <a:lvl1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9" name="Shape 179"/>
          <p:cNvSpPr>
            <a:spLocks noGrp="1"/>
          </p:cNvSpPr>
          <p:nvPr>
            <p:ph type="sldNum" sz="quarter" idx="2"/>
          </p:nvPr>
        </p:nvSpPr>
        <p:spPr>
          <a:xfrm>
            <a:off x="9320107" y="9040141"/>
            <a:ext cx="3034454" cy="389271"/>
          </a:xfrm>
          <a:prstGeom prst="rect">
            <a:avLst/>
          </a:prstGeom>
        </p:spPr>
        <p:txBody>
          <a:bodyPr wrap="square" lIns="65023" tIns="65023" rIns="65023" bIns="65023"/>
          <a:lstStyle>
            <a:lvl1pPr algn="l" defTabSz="9144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force.com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api.wikia.com/wiki/LyricWiki_API/Support_Matrix" TargetMode="External"/><Relationship Id="rId2" Type="http://schemas.openxmlformats.org/officeDocument/2006/relationships/hyperlink" Target="http://www.programmableweb.com" TargetMode="Externa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zapier.com/app/dashboar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r>
              <a:t>APIs</a:t>
            </a:r>
          </a:p>
        </p:txBody>
      </p:sp>
      <p:sp>
        <p:nvSpPr>
          <p:cNvPr id="189" name="Shape 189"/>
          <p:cNvSpPr>
            <a:spLocks noGrp="1"/>
          </p:cNvSpPr>
          <p:nvPr>
            <p:ph type="subTitle" sz="quarter" idx="1"/>
          </p:nvPr>
        </p:nvSpPr>
        <p:spPr>
          <a:xfrm>
            <a:off x="1270000" y="5016500"/>
            <a:ext cx="10464800" cy="2365227"/>
          </a:xfrm>
          <a:prstGeom prst="rect">
            <a:avLst/>
          </a:prstGeom>
        </p:spPr>
        <p:txBody>
          <a:bodyPr/>
          <a:lstStyle/>
          <a:p>
            <a:pPr defTabSz="408940">
              <a:spcBef>
                <a:spcPts val="600"/>
              </a:spcBef>
              <a:buClr>
                <a:srgbClr val="000000"/>
              </a:buClr>
              <a:buFont typeface="Arial Black"/>
              <a:defRPr sz="4480"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  <a:p>
            <a:pPr defTabSz="408940">
              <a:spcBef>
                <a:spcPts val="600"/>
              </a:spcBef>
              <a:buClr>
                <a:srgbClr val="000000"/>
              </a:buClr>
              <a:buFont typeface="Arial Black"/>
              <a:defRPr sz="4480"/>
            </a:pPr>
            <a:r>
              <a:t>George Wyner</a:t>
            </a:r>
            <a:br/>
            <a:r>
              <a:t>January 28, 2016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</a:t>
            </a:r>
          </a:p>
        </p:txBody>
      </p:sp>
      <p:sp>
        <p:nvSpPr>
          <p:cNvPr id="192" name="Shape 19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is an API?</a:t>
            </a:r>
          </a:p>
          <a:p>
            <a:r>
              <a:t>How do developers discover, understand, and use APIs to build applications</a:t>
            </a:r>
          </a:p>
          <a:p>
            <a:r>
              <a:t>How to use an API without writing code and how useful will that be?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dissolve/>
      </p:transition>
    </mc:Choice>
    <mc:Fallback xmlns=""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90727">
              <a:defRPr sz="6719"/>
            </a:pPr>
            <a:r>
              <a:t>A Little Background:</a:t>
            </a:r>
            <a:br/>
            <a:r>
              <a:t>Modularity</a:t>
            </a:r>
          </a:p>
        </p:txBody>
      </p:sp>
      <p:sp>
        <p:nvSpPr>
          <p:cNvPr id="195" name="Shape 195"/>
          <p:cNvSpPr>
            <a:spLocks noGrp="1"/>
          </p:cNvSpPr>
          <p:nvPr>
            <p:ph type="body" idx="1"/>
          </p:nvPr>
        </p:nvSpPr>
        <p:spPr>
          <a:xfrm>
            <a:off x="952500" y="2609850"/>
            <a:ext cx="11099800" cy="62865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Build complex systems from re-usable parts (“modules”)</a:t>
            </a:r>
          </a:p>
          <a:p>
            <a:pPr>
              <a:lnSpc>
                <a:spcPct val="90000"/>
              </a:lnSpc>
            </a:pPr>
            <a:r>
              <a:t>Mashups</a:t>
            </a:r>
          </a:p>
          <a:p>
            <a:pPr>
              <a:lnSpc>
                <a:spcPct val="90000"/>
              </a:lnSpc>
            </a:pPr>
            <a:r>
              <a:t>Programming Libraries</a:t>
            </a:r>
          </a:p>
          <a:p>
            <a:pPr>
              <a:lnSpc>
                <a:spcPct val="90000"/>
              </a:lnSpc>
            </a:pPr>
            <a:r>
              <a:t>Frameworks (Rails, Django, Cocoa, .NET, MEAN…).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Modules and Innovation</a:t>
            </a:r>
          </a:p>
        </p:txBody>
      </p:sp>
      <p:sp>
        <p:nvSpPr>
          <p:cNvPr id="198" name="Shape 198"/>
          <p:cNvSpPr>
            <a:spLocks noGrp="1"/>
          </p:cNvSpPr>
          <p:nvPr>
            <p:ph type="body" idx="1"/>
          </p:nvPr>
        </p:nvSpPr>
        <p:spPr>
          <a:xfrm>
            <a:off x="952500" y="260985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t>Recombine to innovate </a:t>
            </a:r>
          </a:p>
          <a:p>
            <a:r>
              <a:t>Start on third base (or the 50 yard line) </a:t>
            </a:r>
          </a:p>
          <a:p>
            <a:r>
              <a:t>Ecosystems and communities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635846"/>
          </a:xfrm>
          <a:prstGeom prst="rect">
            <a:avLst/>
          </a:prstGeom>
        </p:spPr>
        <p:txBody>
          <a:bodyPr/>
          <a:lstStyle>
            <a:lvl1pPr>
              <a:defRPr sz="8200"/>
            </a:lvl1pPr>
          </a:lstStyle>
          <a:p>
            <a:r>
              <a:t>API = “Application Programming Interface”</a:t>
            </a:r>
          </a:p>
        </p:txBody>
      </p:sp>
      <p:sp>
        <p:nvSpPr>
          <p:cNvPr id="201" name="Shape 2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t>the </a:t>
            </a:r>
            <a:r>
              <a:rPr>
                <a:solidFill>
                  <a:srgbClr val="0433FF"/>
                </a:solidFill>
              </a:rPr>
              <a:t>interface</a:t>
            </a:r>
            <a:r>
              <a:t> made available to programmers (and their programs) wishing to interact with an </a:t>
            </a:r>
            <a:r>
              <a:rPr>
                <a:solidFill>
                  <a:srgbClr val="009051"/>
                </a:solidFill>
              </a:rPr>
              <a:t>application</a:t>
            </a:r>
            <a:r>
              <a:t> (i.e. an information system)</a:t>
            </a:r>
          </a:p>
          <a:p>
            <a:r>
              <a:t>the </a:t>
            </a:r>
            <a:r>
              <a:rPr>
                <a:solidFill>
                  <a:srgbClr val="FF2F92"/>
                </a:solidFill>
              </a:rPr>
              <a:t>documentation</a:t>
            </a:r>
            <a:r>
              <a:t> describing such an interface and how to use it</a:t>
            </a:r>
          </a:p>
          <a:p>
            <a:r>
              <a:t>An API is a Lego box full of modules ready to fuel innovation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Examples</a:t>
            </a:r>
          </a:p>
        </p:txBody>
      </p:sp>
      <p:sp>
        <p:nvSpPr>
          <p:cNvPr id="204" name="Shape 20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8640" indent="-411480" defTabSz="12954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buSzPct val="65000"/>
              <a:buFont typeface="Wingdings 2"/>
              <a:buChar char=""/>
              <a:defRPr sz="3400">
                <a:uFill>
                  <a:solidFill>
                    <a:srgbClr val="000000"/>
                  </a:solidFill>
                </a:uFill>
              </a:defRPr>
            </a:pPr>
            <a:r>
              <a:t>Salesforce</a:t>
            </a:r>
          </a:p>
          <a:p>
            <a:pPr marL="548640" indent="-411480" defTabSz="12954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buSzPct val="65000"/>
              <a:buFont typeface="Wingdings 2"/>
              <a:buChar char=""/>
              <a:defRPr sz="3400">
                <a:uFill>
                  <a:solidFill>
                    <a:srgbClr val="000000"/>
                  </a:solidFill>
                </a:uFill>
              </a:defRPr>
            </a:pPr>
            <a:r>
              <a:t>Facebook</a:t>
            </a:r>
          </a:p>
          <a:p>
            <a:pPr marL="548640" indent="-411480" defTabSz="12954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buSzPct val="65000"/>
              <a:buFont typeface="Wingdings 2"/>
              <a:buChar char=""/>
              <a:defRPr sz="3400">
                <a:uFill>
                  <a:solidFill>
                    <a:srgbClr val="000000"/>
                  </a:solidFill>
                </a:uFill>
              </a:defRPr>
            </a:pPr>
            <a:r>
              <a:t>Twitter</a:t>
            </a:r>
          </a:p>
          <a:p>
            <a:pPr marL="548640" indent="-411480" defTabSz="12954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buSzPct val="65000"/>
              <a:buFont typeface="Wingdings 2"/>
              <a:buChar char=""/>
              <a:defRPr sz="3400">
                <a:uFill>
                  <a:solidFill>
                    <a:srgbClr val="000000"/>
                  </a:solidFill>
                </a:uFill>
              </a:defRPr>
            </a:pPr>
            <a:r>
              <a:t>iOS, watchOS, OS X, Windows </a:t>
            </a:r>
          </a:p>
          <a:p>
            <a:pPr marL="548640" indent="-411480" defTabSz="12954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buSzPct val="65000"/>
              <a:buFont typeface="Wingdings 2"/>
              <a:buChar char=""/>
              <a:defRPr sz="3400">
                <a:uFill>
                  <a:solidFill>
                    <a:srgbClr val="000000"/>
                  </a:solidFill>
                </a:uFill>
              </a:defRPr>
            </a:pPr>
            <a:r>
              <a:t>.NET</a:t>
            </a:r>
          </a:p>
          <a:p>
            <a:pPr marL="548640" indent="-411480" defTabSz="12954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buSzPct val="65000"/>
              <a:buFont typeface="Wingdings 2"/>
              <a:buChar char=""/>
              <a:defRPr sz="3400">
                <a:uFill>
                  <a:solidFill>
                    <a:srgbClr val="000000"/>
                  </a:solidFill>
                </a:uFill>
              </a:defRPr>
            </a:pPr>
            <a:r>
              <a:t>Watson</a:t>
            </a:r>
          </a:p>
          <a:p>
            <a:pPr marL="548640" indent="-411480" defTabSz="12954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buSzPct val="65000"/>
              <a:buFont typeface="Wingdings 2"/>
              <a:buChar char=""/>
              <a:defRPr sz="3400">
                <a:uFill>
                  <a:solidFill>
                    <a:srgbClr val="000000"/>
                  </a:solidFill>
                </a:uFill>
              </a:defRPr>
            </a:pPr>
            <a:r>
              <a:t>Google Apps</a:t>
            </a:r>
          </a:p>
          <a:p>
            <a:pPr marL="548640" indent="-411480" defTabSz="12954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buSzPct val="65000"/>
              <a:buFont typeface="Wingdings 2"/>
              <a:buChar char=""/>
              <a:defRPr sz="3400">
                <a:uFill>
                  <a:solidFill>
                    <a:srgbClr val="000000"/>
                  </a:solidFill>
                </a:uFill>
              </a:defRPr>
            </a:pPr>
            <a:r>
              <a:t>Amazon Web Services</a:t>
            </a:r>
          </a:p>
          <a:p>
            <a:pPr marL="548640" indent="-411480" defTabSz="12954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buSzPct val="65000"/>
              <a:buFont typeface="Wingdings 2"/>
              <a:buChar char=""/>
              <a:defRPr sz="3400">
                <a:uFill>
                  <a:solidFill>
                    <a:srgbClr val="000000"/>
                  </a:solidFill>
                </a:uFill>
              </a:defRPr>
            </a:pPr>
            <a:r>
              <a:t>Trello, Slack, and on and on…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895600"/>
          </a:xfrm>
          <a:prstGeom prst="rect">
            <a:avLst/>
          </a:prstGeom>
        </p:spPr>
        <p:txBody>
          <a:bodyPr/>
          <a:lstStyle/>
          <a:p>
            <a:r>
              <a:t>Why should you learn about APIs?</a:t>
            </a:r>
          </a:p>
        </p:txBody>
      </p:sp>
      <p:sp>
        <p:nvSpPr>
          <p:cNvPr id="207" name="Shape 20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Billions of API calls per month on Google, Twitter, Facebook, Netflix, etc. </a:t>
            </a:r>
          </a:p>
          <a:p>
            <a:r>
              <a:t>Zynga depends on Facebook’s APIs → Facebook gets a 5 year revenue sharing deal with Zynga</a:t>
            </a:r>
          </a:p>
          <a:p>
            <a:pPr>
              <a:defRPr u="sng"/>
            </a:pPr>
            <a:r>
              <a:rPr u="none">
                <a:hlinkClick r:id="rId2"/>
              </a:rPr>
              <a:t>Force.com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99">
        <p:dissolv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title"/>
          </p:nvPr>
        </p:nvSpPr>
        <p:spPr>
          <a:xfrm>
            <a:off x="650239" y="390594"/>
            <a:ext cx="11704322" cy="11266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API Billionaires Club as of 2012</a:t>
            </a:r>
          </a:p>
        </p:txBody>
      </p:sp>
      <p:pic>
        <p:nvPicPr>
          <p:cNvPr id="210" name="image1.png"/>
          <p:cNvPicPr>
            <a:picLocks noChangeAspect="1"/>
          </p:cNvPicPr>
          <p:nvPr/>
        </p:nvPicPr>
        <p:blipFill>
          <a:blip r:embed="rId2">
            <a:extLst/>
          </a:blip>
          <a:srcRect t="2468" b="10643"/>
          <a:stretch>
            <a:fillRect/>
          </a:stretch>
        </p:blipFill>
        <p:spPr>
          <a:xfrm>
            <a:off x="-1" y="1499164"/>
            <a:ext cx="13004801" cy="825443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41484" y="1182209"/>
            <a:ext cx="2592291" cy="9796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/>
          </p:cNvSpPr>
          <p:nvPr>
            <p:ph type="title"/>
          </p:nvPr>
        </p:nvSpPr>
        <p:spPr>
          <a:xfrm>
            <a:off x="650239" y="390594"/>
            <a:ext cx="11704322" cy="11266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API Billionaires Club as of 2012, p. 2</a:t>
            </a:r>
          </a:p>
        </p:txBody>
      </p:sp>
      <p:pic>
        <p:nvPicPr>
          <p:cNvPr id="214" name="imag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735658"/>
            <a:ext cx="13004801" cy="78717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30558" y="1245811"/>
            <a:ext cx="2592291" cy="9796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Describing An API</a:t>
            </a:r>
          </a:p>
        </p:txBody>
      </p:sp>
      <p:sp>
        <p:nvSpPr>
          <p:cNvPr id="218" name="Shape 2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91159" indent="-391159" defTabSz="514095">
              <a:spcBef>
                <a:spcPts val="3600"/>
              </a:spcBef>
              <a:defRPr sz="3168"/>
            </a:pPr>
            <a:r>
              <a:t>A list (menu) of </a:t>
            </a:r>
            <a:r>
              <a:rPr b="1">
                <a:solidFill>
                  <a:srgbClr val="009051"/>
                </a:solidFill>
                <a:latin typeface="Helvetica"/>
                <a:ea typeface="Helvetica"/>
                <a:cs typeface="Helvetica"/>
                <a:sym typeface="Helvetica"/>
              </a:rPr>
              <a:t>functions</a:t>
            </a:r>
          </a:p>
          <a:p>
            <a:pPr marL="391159" indent="-391159" defTabSz="514095">
              <a:spcBef>
                <a:spcPts val="3600"/>
              </a:spcBef>
              <a:defRPr sz="3168"/>
            </a:pPr>
            <a:r>
              <a:t>What do these functions do?</a:t>
            </a:r>
          </a:p>
          <a:p>
            <a:pPr marL="391159" indent="-391159" defTabSz="514095">
              <a:spcBef>
                <a:spcPts val="3600"/>
              </a:spcBef>
              <a:defRPr sz="3168"/>
            </a:pPr>
            <a:r>
              <a:t>Their inputs: </a:t>
            </a:r>
            <a:r>
              <a:rPr b="1">
                <a:solidFill>
                  <a:srgbClr val="009051"/>
                </a:solidFill>
                <a:latin typeface="Helvetica"/>
                <a:ea typeface="Helvetica"/>
                <a:cs typeface="Helvetica"/>
                <a:sym typeface="Helvetica"/>
              </a:rPr>
              <a:t>parameters</a:t>
            </a:r>
          </a:p>
          <a:p>
            <a:pPr marL="391159" indent="-391159" defTabSz="514095">
              <a:spcBef>
                <a:spcPts val="3600"/>
              </a:spcBef>
              <a:defRPr sz="3168"/>
            </a:pPr>
            <a:r>
              <a:t>Their outputs: </a:t>
            </a:r>
            <a:r>
              <a:rPr b="1">
                <a:solidFill>
                  <a:srgbClr val="009051"/>
                </a:solidFill>
                <a:latin typeface="Helvetica"/>
                <a:ea typeface="Helvetica"/>
                <a:cs typeface="Helvetica"/>
                <a:sym typeface="Helvetica"/>
              </a:rPr>
              <a:t>return values</a:t>
            </a:r>
          </a:p>
          <a:p>
            <a:pPr marL="391159" indent="-391159" defTabSz="514095">
              <a:spcBef>
                <a:spcPts val="3600"/>
              </a:spcBef>
              <a:defRPr sz="3168"/>
            </a:pPr>
            <a:r>
              <a:rPr>
                <a:solidFill>
                  <a:srgbClr val="A04DA3"/>
                </a:solidFill>
              </a:rPr>
              <a:t>How to request service</a:t>
            </a:r>
          </a:p>
          <a:p>
            <a:pPr marL="391159" indent="-391159" defTabSz="514095">
              <a:spcBef>
                <a:spcPts val="3600"/>
              </a:spcBef>
              <a:defRPr sz="3168"/>
            </a:pPr>
            <a:endParaRPr>
              <a:solidFill>
                <a:srgbClr val="A04DA3"/>
              </a:solidFill>
            </a:endParaRPr>
          </a:p>
          <a:p>
            <a:pPr marL="391159" indent="-391159" defTabSz="514095">
              <a:spcBef>
                <a:spcPts val="3600"/>
              </a:spcBef>
              <a:defRPr sz="3168"/>
            </a:pPr>
            <a:r>
              <a:t>How to use all these services together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z="7679"/>
            </a:lvl1pPr>
          </a:lstStyle>
          <a:p>
            <a:r>
              <a:t>How to Request Services</a:t>
            </a:r>
          </a:p>
        </p:txBody>
      </p:sp>
      <p:sp>
        <p:nvSpPr>
          <p:cNvPr id="221" name="Shape 2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3379" indent="-373379" defTabSz="490727">
              <a:spcBef>
                <a:spcPts val="3500"/>
              </a:spcBef>
              <a:defRPr sz="3024"/>
            </a:pPr>
            <a:r>
              <a:t>Within a program</a:t>
            </a:r>
          </a:p>
          <a:p>
            <a:pPr marL="726016" lvl="1" indent="-352636" defTabSz="490727">
              <a:spcBef>
                <a:spcPts val="400"/>
              </a:spcBef>
              <a:defRPr sz="2856"/>
            </a:pPr>
            <a:r>
              <a:t>call a function (may need to import or link to modules)</a:t>
            </a:r>
          </a:p>
          <a:p>
            <a:pPr marL="373379" indent="-373379" defTabSz="490727">
              <a:spcBef>
                <a:spcPts val="3500"/>
              </a:spcBef>
              <a:defRPr sz="3024"/>
            </a:pPr>
            <a:r>
              <a:t>From the operating system</a:t>
            </a:r>
          </a:p>
          <a:p>
            <a:pPr marL="726016" lvl="1" indent="-352636" defTabSz="490727">
              <a:spcBef>
                <a:spcPts val="400"/>
              </a:spcBef>
              <a:defRPr sz="2856"/>
            </a:pPr>
            <a:r>
              <a:t>use special CPU instructions to communicate with OS</a:t>
            </a:r>
          </a:p>
          <a:p>
            <a:pPr marL="726016" lvl="1" indent="-352636" defTabSz="490727">
              <a:spcBef>
                <a:spcPts val="400"/>
              </a:spcBef>
              <a:defRPr sz="2856"/>
            </a:pPr>
            <a:r>
              <a:t>buried deep inside an interpreter or compiler</a:t>
            </a:r>
          </a:p>
          <a:p>
            <a:pPr marL="373379" indent="-373379" defTabSz="490727">
              <a:spcBef>
                <a:spcPts val="3500"/>
              </a:spcBef>
              <a:defRPr sz="3024"/>
            </a:pPr>
            <a:r>
              <a:t>Other programs on the computer</a:t>
            </a:r>
          </a:p>
          <a:p>
            <a:pPr marL="726016" lvl="1" indent="-352636" defTabSz="490727">
              <a:spcBef>
                <a:spcPts val="400"/>
              </a:spcBef>
              <a:defRPr sz="2856"/>
            </a:pPr>
            <a:r>
              <a:t>the operating system makes this possible</a:t>
            </a:r>
          </a:p>
          <a:p>
            <a:pPr marL="726016" lvl="1" indent="-352636" defTabSz="490727">
              <a:spcBef>
                <a:spcPts val="400"/>
              </a:spcBef>
              <a:defRPr sz="2856"/>
            </a:pPr>
            <a:r>
              <a:t>e.g. Microsoft's DLL and Apple's Apple Events</a:t>
            </a:r>
          </a:p>
          <a:p>
            <a:pPr marL="373379" indent="-373379" defTabSz="490727">
              <a:spcBef>
                <a:spcPts val="3500"/>
              </a:spcBef>
              <a:defRPr sz="3024"/>
            </a:pPr>
            <a:r>
              <a:t>Other programs on other computers</a:t>
            </a:r>
          </a:p>
          <a:p>
            <a:pPr marL="1057909" lvl="2" indent="-311149" defTabSz="490727">
              <a:spcBef>
                <a:spcPts val="400"/>
              </a:spcBef>
              <a:buFont typeface="Wingdings"/>
              <a:defRPr sz="2520"/>
            </a:pPr>
            <a:r>
              <a:t>good question!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Accessing APIS: RESTful Web Services</a:t>
            </a:r>
          </a:p>
        </p:txBody>
      </p:sp>
      <p:sp>
        <p:nvSpPr>
          <p:cNvPr id="224" name="Shape 224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11099800" cy="4328270"/>
          </a:xfrm>
          <a:prstGeom prst="rect">
            <a:avLst/>
          </a:prstGeom>
        </p:spPr>
        <p:txBody>
          <a:bodyPr/>
          <a:lstStyle/>
          <a:p>
            <a:r>
              <a:t>Representational State Transfer (REST)</a:t>
            </a:r>
          </a:p>
          <a:p>
            <a:pPr marL="864305" lvl="1" indent="-419805">
              <a:spcBef>
                <a:spcPts val="500"/>
              </a:spcBef>
              <a:defRPr sz="3400"/>
            </a:pPr>
            <a:r>
              <a:t>Originally described by Roy Fielding</a:t>
            </a:r>
          </a:p>
          <a:p>
            <a:r>
              <a:t>Instead of new specialized tech, use simple HTTP</a:t>
            </a:r>
          </a:p>
          <a:p>
            <a:pPr marL="864305" lvl="1" indent="-419805">
              <a:spcBef>
                <a:spcPts val="500"/>
              </a:spcBef>
              <a:defRPr sz="3400"/>
            </a:pPr>
            <a:r>
              <a:t>URL tells you which resource you want</a:t>
            </a:r>
          </a:p>
          <a:p>
            <a:pPr marL="864305" lvl="1" indent="-419805">
              <a:spcBef>
                <a:spcPts val="500"/>
              </a:spcBef>
              <a:defRPr sz="3400"/>
            </a:pPr>
            <a:r>
              <a:t>Resource = document, record, etc.</a:t>
            </a:r>
          </a:p>
          <a:p>
            <a:pPr marL="864305" lvl="1" indent="-419805">
              <a:spcBef>
                <a:spcPts val="500"/>
              </a:spcBef>
              <a:defRPr sz="3400"/>
            </a:pPr>
            <a:r>
              <a:t>HTTP method tells you what to do:</a:t>
            </a:r>
          </a:p>
        </p:txBody>
      </p:sp>
      <p:graphicFrame>
        <p:nvGraphicFramePr>
          <p:cNvPr id="225" name="Table 225"/>
          <p:cNvGraphicFramePr/>
          <p:nvPr/>
        </p:nvGraphicFramePr>
        <p:xfrm>
          <a:off x="1733973" y="7210439"/>
          <a:ext cx="8669868" cy="230999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334933"/>
                <a:gridCol w="4334933"/>
              </a:tblGrid>
              <a:tr h="577497">
                <a:tc>
                  <a:txBody>
                    <a:bodyPr/>
                    <a:lstStyle/>
                    <a:p>
                      <a:pPr algn="l" defTabSz="914400">
                        <a:defRPr sz="2400">
                          <a:latin typeface="Corbel"/>
                          <a:ea typeface="Corbel"/>
                          <a:cs typeface="Corbel"/>
                          <a:sym typeface="Corbel"/>
                        </a:defRPr>
                      </a:pPr>
                      <a:r>
                        <a:t>PUT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  <a:bevel/>
                    </a:lnL>
                    <a:lnR w="12700">
                      <a:solidFill>
                        <a:srgbClr val="000000"/>
                      </a:solidFill>
                      <a:bevel/>
                    </a:lnR>
                    <a:lnT w="12700">
                      <a:solidFill>
                        <a:srgbClr val="000000"/>
                      </a:solidFill>
                      <a:bevel/>
                    </a:lnT>
                    <a:lnB w="12700">
                      <a:solidFill>
                        <a:srgbClr val="000000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400">
                          <a:latin typeface="Corbel"/>
                          <a:ea typeface="Corbel"/>
                          <a:cs typeface="Corbel"/>
                          <a:sym typeface="Corbel"/>
                        </a:defRPr>
                      </a:pPr>
                      <a:r>
                        <a:t>Create new resource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  <a:bevel/>
                    </a:lnL>
                    <a:lnR w="12700">
                      <a:solidFill>
                        <a:srgbClr val="000000"/>
                      </a:solidFill>
                      <a:bevel/>
                    </a:lnR>
                    <a:lnT w="12700">
                      <a:solidFill>
                        <a:srgbClr val="000000"/>
                      </a:solidFill>
                      <a:bevel/>
                    </a:lnT>
                    <a:lnB w="12700">
                      <a:solidFill>
                        <a:srgbClr val="000000"/>
                      </a:solidFill>
                      <a:bevel/>
                    </a:lnB>
                    <a:noFill/>
                  </a:tcPr>
                </a:tc>
              </a:tr>
              <a:tr h="577497">
                <a:tc>
                  <a:txBody>
                    <a:bodyPr/>
                    <a:lstStyle/>
                    <a:p>
                      <a:pPr algn="l" defTabSz="914400">
                        <a:defRPr sz="2400">
                          <a:latin typeface="Corbel"/>
                          <a:ea typeface="Corbel"/>
                          <a:cs typeface="Corbel"/>
                          <a:sym typeface="Corbel"/>
                        </a:defRPr>
                      </a:pPr>
                      <a:r>
                        <a:t>POST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  <a:bevel/>
                    </a:lnL>
                    <a:lnR w="12700">
                      <a:solidFill>
                        <a:srgbClr val="000000"/>
                      </a:solidFill>
                      <a:bevel/>
                    </a:lnR>
                    <a:lnT w="12700">
                      <a:solidFill>
                        <a:srgbClr val="000000"/>
                      </a:solidFill>
                      <a:bevel/>
                    </a:lnT>
                    <a:lnB w="12700">
                      <a:solidFill>
                        <a:srgbClr val="000000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400">
                          <a:latin typeface="Corbel"/>
                          <a:ea typeface="Corbel"/>
                          <a:cs typeface="Corbel"/>
                          <a:sym typeface="Corbel"/>
                        </a:defRPr>
                      </a:pPr>
                      <a:r>
                        <a:t>Update existing resource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  <a:bevel/>
                    </a:lnL>
                    <a:lnR w="12700">
                      <a:solidFill>
                        <a:srgbClr val="000000"/>
                      </a:solidFill>
                      <a:bevel/>
                    </a:lnR>
                    <a:lnT w="12700">
                      <a:solidFill>
                        <a:srgbClr val="000000"/>
                      </a:solidFill>
                      <a:bevel/>
                    </a:lnT>
                    <a:lnB w="12700">
                      <a:solidFill>
                        <a:srgbClr val="000000"/>
                      </a:solidFill>
                      <a:bevel/>
                    </a:lnB>
                    <a:noFill/>
                  </a:tcPr>
                </a:tc>
              </a:tr>
              <a:tr h="577497">
                <a:tc>
                  <a:txBody>
                    <a:bodyPr/>
                    <a:lstStyle/>
                    <a:p>
                      <a:pPr algn="l" defTabSz="914400">
                        <a:defRPr sz="2400">
                          <a:latin typeface="Corbel"/>
                          <a:ea typeface="Corbel"/>
                          <a:cs typeface="Corbel"/>
                          <a:sym typeface="Corbel"/>
                        </a:defRPr>
                      </a:pPr>
                      <a:r>
                        <a:t>GET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  <a:bevel/>
                    </a:lnL>
                    <a:lnR w="12700">
                      <a:solidFill>
                        <a:srgbClr val="000000"/>
                      </a:solidFill>
                      <a:bevel/>
                    </a:lnR>
                    <a:lnT w="12700">
                      <a:solidFill>
                        <a:srgbClr val="000000"/>
                      </a:solidFill>
                      <a:bevel/>
                    </a:lnT>
                    <a:lnB w="12700">
                      <a:solidFill>
                        <a:srgbClr val="000000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400">
                          <a:latin typeface="Corbel"/>
                          <a:ea typeface="Corbel"/>
                          <a:cs typeface="Corbel"/>
                          <a:sym typeface="Corbel"/>
                        </a:defRPr>
                      </a:pPr>
                      <a:r>
                        <a:t>Read resource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  <a:bevel/>
                    </a:lnL>
                    <a:lnR w="12700">
                      <a:solidFill>
                        <a:srgbClr val="000000"/>
                      </a:solidFill>
                      <a:bevel/>
                    </a:lnR>
                    <a:lnT w="12700">
                      <a:solidFill>
                        <a:srgbClr val="000000"/>
                      </a:solidFill>
                      <a:bevel/>
                    </a:lnT>
                    <a:lnB w="12700">
                      <a:solidFill>
                        <a:srgbClr val="000000"/>
                      </a:solidFill>
                      <a:bevel/>
                    </a:lnB>
                    <a:noFill/>
                  </a:tcPr>
                </a:tc>
              </a:tr>
              <a:tr h="577497">
                <a:tc>
                  <a:txBody>
                    <a:bodyPr/>
                    <a:lstStyle/>
                    <a:p>
                      <a:pPr algn="l" defTabSz="914400">
                        <a:defRPr sz="2400">
                          <a:latin typeface="Corbel"/>
                          <a:ea typeface="Corbel"/>
                          <a:cs typeface="Corbel"/>
                          <a:sym typeface="Corbel"/>
                        </a:defRPr>
                      </a:pPr>
                      <a:r>
                        <a:t>DELETE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  <a:bevel/>
                    </a:lnL>
                    <a:lnR w="12700">
                      <a:solidFill>
                        <a:srgbClr val="000000"/>
                      </a:solidFill>
                      <a:bevel/>
                    </a:lnR>
                    <a:lnT w="12700">
                      <a:solidFill>
                        <a:srgbClr val="000000"/>
                      </a:solidFill>
                      <a:bevel/>
                    </a:lnT>
                    <a:lnB w="12700">
                      <a:solidFill>
                        <a:srgbClr val="000000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400">
                          <a:latin typeface="Corbel"/>
                          <a:ea typeface="Corbel"/>
                          <a:cs typeface="Corbel"/>
                          <a:sym typeface="Corbel"/>
                        </a:defRPr>
                      </a:pPr>
                      <a:r>
                        <a:t>Delete resource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  <a:bevel/>
                    </a:lnL>
                    <a:lnR w="12700">
                      <a:solidFill>
                        <a:srgbClr val="000000"/>
                      </a:solidFill>
                      <a:bevel/>
                    </a:lnR>
                    <a:lnT w="12700">
                      <a:solidFill>
                        <a:srgbClr val="000000"/>
                      </a:solidFill>
                      <a:bevel/>
                    </a:lnT>
                    <a:lnB w="12700">
                      <a:solidFill>
                        <a:srgbClr val="000000"/>
                      </a:solidFill>
                      <a:beve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</p:spPr>
        <p:txBody>
          <a:bodyPr/>
          <a:lstStyle/>
          <a:p>
            <a:r>
              <a:t>Request and Response Use HTTP</a:t>
            </a:r>
          </a:p>
        </p:txBody>
      </p:sp>
      <p:sp>
        <p:nvSpPr>
          <p:cNvPr id="228" name="Shape 228"/>
          <p:cNvSpPr>
            <a:spLocks noGrp="1"/>
          </p:cNvSpPr>
          <p:nvPr>
            <p:ph type="sldNum" sz="quarter" idx="2"/>
          </p:nvPr>
        </p:nvSpPr>
        <p:spPr>
          <a:xfrm>
            <a:off x="9320107" y="8865134"/>
            <a:ext cx="3034454" cy="35001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229" name="image2.pdf" descr="MACPOWRI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5377" y="4404925"/>
            <a:ext cx="1546580" cy="1733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age3.pdf" descr="FILSERVI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40907" y="4079805"/>
            <a:ext cx="1063414" cy="1842347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231"/>
          <p:cNvSpPr/>
          <p:nvPr/>
        </p:nvSpPr>
        <p:spPr>
          <a:xfrm>
            <a:off x="5599288" y="6502400"/>
            <a:ext cx="1300481" cy="650241"/>
          </a:xfrm>
          <a:prstGeom prst="rect">
            <a:avLst/>
          </a:prstGeom>
          <a:solidFill>
            <a:srgbClr val="33CCCC"/>
          </a:solidFill>
          <a:ln w="12700">
            <a:solidFill>
              <a:srgbClr val="000000"/>
            </a:solidFill>
            <a:miter/>
          </a:ln>
        </p:spPr>
        <p:txBody>
          <a:bodyPr lIns="65023" tIns="65023" rIns="65023" bIns="65023" anchor="ctr"/>
          <a:lstStyle/>
          <a:p>
            <a: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4082062" y="4443306"/>
            <a:ext cx="4551681" cy="1"/>
          </a:xfrm>
          <a:prstGeom prst="line">
            <a:avLst/>
          </a:prstGeom>
          <a:ln w="76200">
            <a:solidFill>
              <a:srgbClr val="0000FF"/>
            </a:solidFill>
            <a:tailEnd type="triangle"/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3" name="Shape 233"/>
          <p:cNvSpPr/>
          <p:nvPr/>
        </p:nvSpPr>
        <p:spPr>
          <a:xfrm flipH="1" flipV="1">
            <a:off x="4082061" y="4768426"/>
            <a:ext cx="4551681" cy="1"/>
          </a:xfrm>
          <a:prstGeom prst="line">
            <a:avLst/>
          </a:prstGeom>
          <a:ln w="76200">
            <a:solidFill>
              <a:srgbClr val="0000FF"/>
            </a:solidFill>
            <a:tailEnd type="triangle"/>
          </a:ln>
        </p:spPr>
        <p:txBody>
          <a:bodyPr lIns="65023" tIns="65023" rIns="65023" bIns="65023"/>
          <a:lstStyle/>
          <a:p>
            <a:pPr algn="l" defTabSz="457200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4" name="Shape 234"/>
          <p:cNvSpPr/>
          <p:nvPr/>
        </p:nvSpPr>
        <p:spPr>
          <a:xfrm>
            <a:off x="4890346" y="4768426"/>
            <a:ext cx="2969268" cy="1076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</a:t>
            </a:r>
          </a:p>
          <a:p>
            <a: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HTTP Response</a:t>
            </a:r>
          </a:p>
        </p:txBody>
      </p:sp>
      <p:sp>
        <p:nvSpPr>
          <p:cNvPr id="235" name="Shape 235"/>
          <p:cNvSpPr/>
          <p:nvPr/>
        </p:nvSpPr>
        <p:spPr>
          <a:xfrm>
            <a:off x="5030329" y="3251200"/>
            <a:ext cx="2705296" cy="1076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</a:t>
            </a:r>
          </a:p>
          <a:p>
            <a: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HTTP Request</a:t>
            </a:r>
          </a:p>
        </p:txBody>
      </p:sp>
      <p:sp>
        <p:nvSpPr>
          <p:cNvPr id="236" name="Shape 236"/>
          <p:cNvSpPr/>
          <p:nvPr/>
        </p:nvSpPr>
        <p:spPr>
          <a:xfrm>
            <a:off x="4768426" y="7477759"/>
            <a:ext cx="3256643" cy="594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HTML Document</a:t>
            </a:r>
          </a:p>
        </p:txBody>
      </p:sp>
      <p:sp>
        <p:nvSpPr>
          <p:cNvPr id="237" name="Shape 237"/>
          <p:cNvSpPr/>
          <p:nvPr/>
        </p:nvSpPr>
        <p:spPr>
          <a:xfrm>
            <a:off x="593796" y="6154702"/>
            <a:ext cx="1834317" cy="594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Client PC</a:t>
            </a:r>
          </a:p>
        </p:txBody>
      </p:sp>
      <p:sp>
        <p:nvSpPr>
          <p:cNvPr id="238" name="Shape 238"/>
          <p:cNvSpPr/>
          <p:nvPr/>
        </p:nvSpPr>
        <p:spPr>
          <a:xfrm>
            <a:off x="10078720" y="5937955"/>
            <a:ext cx="1978110" cy="594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Webserver</a:t>
            </a:r>
          </a:p>
        </p:txBody>
      </p:sp>
      <p:sp>
        <p:nvSpPr>
          <p:cNvPr id="239" name="Shape 239"/>
          <p:cNvSpPr/>
          <p:nvPr/>
        </p:nvSpPr>
        <p:spPr>
          <a:xfrm>
            <a:off x="2167466" y="3120248"/>
            <a:ext cx="1605767" cy="594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Browser</a:t>
            </a:r>
          </a:p>
        </p:txBody>
      </p:sp>
      <p:sp>
        <p:nvSpPr>
          <p:cNvPr id="240" name="Shape 240"/>
          <p:cNvSpPr/>
          <p:nvPr/>
        </p:nvSpPr>
        <p:spPr>
          <a:xfrm>
            <a:off x="8669866" y="2686755"/>
            <a:ext cx="2181360" cy="1076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Webserver</a:t>
            </a:r>
          </a:p>
          <a:p>
            <a:pPr algn="l" defTabSz="9144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Application</a:t>
            </a:r>
          </a:p>
        </p:txBody>
      </p:sp>
      <p:pic>
        <p:nvPicPr>
          <p:cNvPr id="241" name="image4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75839" y="3793066"/>
            <a:ext cx="1300481" cy="13004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5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103359" y="3901440"/>
            <a:ext cx="1300481" cy="13004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</p:spPr>
        <p:txBody>
          <a:bodyPr/>
          <a:lstStyle/>
          <a:p>
            <a:r>
              <a:t>Example of HTTP Request Message</a:t>
            </a:r>
          </a:p>
        </p:txBody>
      </p:sp>
      <p:sp>
        <p:nvSpPr>
          <p:cNvPr id="247" name="Shape 247"/>
          <p:cNvSpPr>
            <a:spLocks noGrp="1"/>
          </p:cNvSpPr>
          <p:nvPr>
            <p:ph type="body" idx="1"/>
          </p:nvPr>
        </p:nvSpPr>
        <p:spPr>
          <a:xfrm>
            <a:off x="650239" y="2275840"/>
            <a:ext cx="11704322" cy="6436926"/>
          </a:xfrm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  <a:p>
            <a:endParaRPr/>
          </a:p>
          <a:p>
            <a:pPr marL="342900" indent="-342900">
              <a:buSzTx/>
              <a:buNone/>
            </a:pPr>
            <a:r>
              <a:t>GET /panko/home.htm HTTP/1.1</a:t>
            </a:r>
          </a:p>
          <a:p>
            <a:pPr marL="342900" indent="-342900">
              <a:buSzTx/>
              <a:buNone/>
            </a:pPr>
            <a:r>
              <a:t>Host: voyager.cba.hawaii.edu</a:t>
            </a:r>
          </a:p>
        </p:txBody>
      </p:sp>
      <p:sp>
        <p:nvSpPr>
          <p:cNvPr id="248" name="Shape 248"/>
          <p:cNvSpPr>
            <a:spLocks noGrp="1"/>
          </p:cNvSpPr>
          <p:nvPr>
            <p:ph type="sldNum" sz="quarter" idx="2"/>
          </p:nvPr>
        </p:nvSpPr>
        <p:spPr>
          <a:xfrm>
            <a:off x="9320107" y="8865134"/>
            <a:ext cx="3034454" cy="35001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Example of HTTP Response Message</a:t>
            </a:r>
          </a:p>
        </p:txBody>
      </p:sp>
      <p:sp>
        <p:nvSpPr>
          <p:cNvPr id="251" name="Shape 251"/>
          <p:cNvSpPr>
            <a:spLocks noGrp="1"/>
          </p:cNvSpPr>
          <p:nvPr>
            <p:ph type="body" idx="1"/>
          </p:nvPr>
        </p:nvSpPr>
        <p:spPr>
          <a:xfrm>
            <a:off x="650239" y="2275840"/>
            <a:ext cx="11704322" cy="6436926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buSzTx/>
              <a:buNone/>
            </a:pPr>
            <a:endParaRPr/>
          </a:p>
          <a:p>
            <a:pPr marL="342900" indent="-342900">
              <a:lnSpc>
                <a:spcPct val="90000"/>
              </a:lnSpc>
              <a:buSzTx/>
              <a:buNone/>
            </a:pPr>
            <a:r>
              <a:t>HTTP/1.1 200 OK</a:t>
            </a:r>
          </a:p>
          <a:p>
            <a:pPr marL="342900" indent="-342900">
              <a:lnSpc>
                <a:spcPct val="90000"/>
              </a:lnSpc>
              <a:buSzTx/>
              <a:buNone/>
            </a:pPr>
            <a:r>
              <a:t>Date: Tuesday, 20-JAN-2004 18:32:15 GMT</a:t>
            </a:r>
          </a:p>
          <a:p>
            <a:pPr marL="342900" indent="-342900">
              <a:lnSpc>
                <a:spcPct val="90000"/>
              </a:lnSpc>
              <a:buSzTx/>
              <a:buNone/>
            </a:pPr>
            <a:r>
              <a:t>Server: </a:t>
            </a:r>
            <a:r>
              <a:rPr i="1"/>
              <a:t>name of server software</a:t>
            </a:r>
          </a:p>
          <a:p>
            <a:pPr marL="342900" indent="-342900">
              <a:lnSpc>
                <a:spcPct val="90000"/>
              </a:lnSpc>
              <a:buSzTx/>
              <a:buNone/>
            </a:pPr>
            <a:r>
              <a:t>MIME-version: 1.0</a:t>
            </a:r>
          </a:p>
          <a:p>
            <a:pPr marL="342900" indent="-342900">
              <a:lnSpc>
                <a:spcPct val="90000"/>
              </a:lnSpc>
              <a:buSzTx/>
              <a:buNone/>
            </a:pPr>
            <a:r>
              <a:t>Content-type: text/plain</a:t>
            </a:r>
          </a:p>
          <a:p>
            <a:pPr marL="342900" indent="-342900">
              <a:lnSpc>
                <a:spcPct val="90000"/>
              </a:lnSpc>
              <a:buSzTx/>
              <a:buNone/>
            </a:pPr>
            <a:endParaRPr/>
          </a:p>
          <a:p>
            <a:pPr marL="342900" indent="-342900">
              <a:lnSpc>
                <a:spcPct val="90000"/>
              </a:lnSpc>
              <a:buSzTx/>
              <a:buNone/>
            </a:pPr>
            <a:r>
              <a:rPr i="1"/>
              <a:t>File to be downloaded</a:t>
            </a:r>
          </a:p>
        </p:txBody>
      </p:sp>
      <p:sp>
        <p:nvSpPr>
          <p:cNvPr id="252" name="Shape 252"/>
          <p:cNvSpPr>
            <a:spLocks noGrp="1"/>
          </p:cNvSpPr>
          <p:nvPr>
            <p:ph type="sldNum" sz="quarter" idx="2"/>
          </p:nvPr>
        </p:nvSpPr>
        <p:spPr>
          <a:xfrm>
            <a:off x="9320107" y="8865134"/>
            <a:ext cx="3034454" cy="35001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5" name="Shape 25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8000"/>
            </a:lvl1pPr>
          </a:lstStyle>
          <a:p>
            <a:r>
              <a:t>Let’s kick the tires of some APIs and take one out for a spin!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Fire up the engine</a:t>
            </a:r>
          </a:p>
        </p:txBody>
      </p:sp>
      <p:sp>
        <p:nvSpPr>
          <p:cNvPr id="259" name="Shape 25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2627" indent="-452627" defTabSz="438911">
              <a:defRPr sz="4224"/>
            </a:pPr>
            <a:r>
              <a:t>Manually using some APIs (Paw)</a:t>
            </a:r>
          </a:p>
          <a:p>
            <a:pPr marL="452627" indent="-452627" defTabSz="438911">
              <a:defRPr sz="4224"/>
            </a:pPr>
            <a:r>
              <a:t>Building the Singing Translator</a:t>
            </a:r>
          </a:p>
          <a:p>
            <a:pPr marL="452627" indent="-452627" defTabSz="438911">
              <a:defRPr sz="4224"/>
            </a:pPr>
            <a:r>
              <a:t>User friendly APIs (Zapier, IFTTT)</a:t>
            </a:r>
          </a:p>
          <a:p>
            <a:pPr marL="452627" indent="-452627" defTabSz="438911">
              <a:defRPr sz="4224"/>
            </a:pPr>
            <a:endParaRPr/>
          </a:p>
          <a:p>
            <a:pPr marL="452627" indent="-452627" defTabSz="438911">
              <a:defRPr sz="4224"/>
            </a:pPr>
            <a:r>
              <a:t>Resources</a:t>
            </a:r>
          </a:p>
          <a:p>
            <a:pPr marL="891539" lvl="1" indent="-452627" defTabSz="438911">
              <a:buChar char="•"/>
              <a:defRPr sz="4224"/>
            </a:pPr>
            <a:r>
              <a:rPr u="sng">
                <a:hlinkClick r:id="rId2"/>
              </a:rPr>
              <a:t>http://www.programmableweb.com</a:t>
            </a:r>
          </a:p>
          <a:p>
            <a:pPr marL="891539" lvl="1" indent="-452627" defTabSz="438911">
              <a:buChar char="•"/>
              <a:defRPr sz="4224"/>
            </a:pPr>
            <a:r>
              <a:rPr u="sng">
                <a:hlinkClick r:id="rId3"/>
              </a:rPr>
              <a:t>http://api.wikia.com/wiki/LyricWiki_API/Support_Matrix</a:t>
            </a:r>
          </a:p>
          <a:p>
            <a:pPr marL="891539" lvl="1" indent="-452627" defTabSz="438911">
              <a:buChar char="•"/>
              <a:defRPr sz="4224"/>
            </a:pPr>
            <a:r>
              <a:t>https://ifttt.com</a:t>
            </a:r>
          </a:p>
          <a:p>
            <a:pPr marL="891539" lvl="1" indent="-452627" defTabSz="438911">
              <a:buChar char="•"/>
              <a:defRPr sz="4224"/>
            </a:pPr>
            <a:r>
              <a:rPr u="sng">
                <a:hlinkClick r:id="rId4"/>
              </a:rPr>
              <a:t>https://zapier.com/app/dashboard</a:t>
            </a:r>
          </a:p>
        </p:txBody>
      </p:sp>
      <p:sp>
        <p:nvSpPr>
          <p:cNvPr id="260" name="Shape 2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514095">
              <a:defRPr sz="7040"/>
            </a:lvl1pPr>
          </a:lstStyle>
          <a:p>
            <a:r>
              <a:t>How do we know what is out there, understand it, and connect with it?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Discovery and Curation</a:t>
            </a:r>
          </a:p>
        </p:txBody>
      </p:sp>
      <p:sp>
        <p:nvSpPr>
          <p:cNvPr id="265" name="Shape 265"/>
          <p:cNvSpPr>
            <a:spLocks noGrp="1"/>
          </p:cNvSpPr>
          <p:nvPr>
            <p:ph type="body" idx="1"/>
          </p:nvPr>
        </p:nvSpPr>
        <p:spPr>
          <a:xfrm>
            <a:off x="952500" y="2609850"/>
            <a:ext cx="11099800" cy="6286500"/>
          </a:xfrm>
          <a:prstGeom prst="rect">
            <a:avLst/>
          </a:prstGeom>
        </p:spPr>
        <p:txBody>
          <a:bodyPr/>
          <a:lstStyle/>
          <a:p>
            <a:pPr marL="373379" indent="-373379" defTabSz="490727">
              <a:spcBef>
                <a:spcPts val="3500"/>
              </a:spcBef>
              <a:defRPr sz="3024"/>
            </a:pPr>
            <a:r>
              <a:t>Social media and the modern web can help use share and discover and curate, </a:t>
            </a:r>
          </a:p>
          <a:p>
            <a:pPr marL="373379" indent="-373379" defTabSz="490727">
              <a:spcBef>
                <a:spcPts val="3500"/>
              </a:spcBef>
              <a:defRPr sz="3024"/>
            </a:pPr>
            <a:r>
              <a:t>but how do we describe these capabilities and figure out how to use them and what tech is needed to connect everything</a:t>
            </a:r>
          </a:p>
          <a:p>
            <a:pPr marL="373379" indent="-373379" defTabSz="490727">
              <a:spcBef>
                <a:spcPts val="3500"/>
              </a:spcBef>
              <a:defRPr sz="3024"/>
            </a:pPr>
            <a:r>
              <a:t>Describe and learn: old story: functions.  plus examples.  screencasts.  standard documentation.  automatic documentation.</a:t>
            </a:r>
          </a:p>
          <a:p>
            <a:pPr marL="373379" indent="-373379" defTabSz="490727">
              <a:spcBef>
                <a:spcPts val="3500"/>
              </a:spcBef>
              <a:defRPr sz="3024"/>
            </a:pPr>
            <a:r>
              <a:t>Connect… used to be complicated but it turns out the same web tech we use to collaborate and learn can also connect our programs and our data.</a:t>
            </a: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</Words>
  <Application>Microsoft Office PowerPoint</Application>
  <PresentationFormat>Custom</PresentationFormat>
  <Paragraphs>120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Arial Black</vt:lpstr>
      <vt:lpstr>Calibri</vt:lpstr>
      <vt:lpstr>Corbel</vt:lpstr>
      <vt:lpstr>Gill Sans</vt:lpstr>
      <vt:lpstr>Helvetica</vt:lpstr>
      <vt:lpstr>Helvetica Light</vt:lpstr>
      <vt:lpstr>Helvetica Neue</vt:lpstr>
      <vt:lpstr>Times New Roman</vt:lpstr>
      <vt:lpstr>Wingdings</vt:lpstr>
      <vt:lpstr>Wingdings 2</vt:lpstr>
      <vt:lpstr>White</vt:lpstr>
      <vt:lpstr>APIs</vt:lpstr>
      <vt:lpstr>Agenda</vt:lpstr>
      <vt:lpstr>A Little Background: Modularity</vt:lpstr>
      <vt:lpstr>Modules and Innovation</vt:lpstr>
      <vt:lpstr>API = “Application Programming Interface”</vt:lpstr>
      <vt:lpstr>Examples</vt:lpstr>
      <vt:lpstr>Why should you learn about APIs?</vt:lpstr>
      <vt:lpstr>API Billionaires Club as of 2012</vt:lpstr>
      <vt:lpstr>API Billionaires Club as of 2012, p. 2</vt:lpstr>
      <vt:lpstr>Describing An API</vt:lpstr>
      <vt:lpstr>How to Request Services</vt:lpstr>
      <vt:lpstr>Accessing APIS: RESTful Web Services</vt:lpstr>
      <vt:lpstr>Request and Response Use HTTP</vt:lpstr>
      <vt:lpstr>Example of HTTP Request Message</vt:lpstr>
      <vt:lpstr>Example of HTTP Response Message</vt:lpstr>
      <vt:lpstr>PowerPoint Presentation</vt:lpstr>
      <vt:lpstr>Fire up the engine</vt:lpstr>
      <vt:lpstr>How do we know what is out there, understand it, and connect with it?</vt:lpstr>
      <vt:lpstr>Discovery and Curation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APIs</dc:title>
  <dc:creator>Alexa Villalobos</dc:creator>
  <cp:lastModifiedBy>Alexa Villalobos</cp:lastModifiedBy>
  <cp:revision>2</cp:revision>
  <dcterms:modified xsi:type="dcterms:W3CDTF">2016-01-29T01:03:59Z</dcterms:modified>
</cp:coreProperties>
</file>